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85" r:id="rId2"/>
    <p:sldId id="283" r:id="rId3"/>
    <p:sldId id="292" r:id="rId4"/>
    <p:sldId id="266" r:id="rId5"/>
    <p:sldId id="267" r:id="rId6"/>
    <p:sldId id="281" r:id="rId7"/>
    <p:sldId id="290" r:id="rId8"/>
    <p:sldId id="289" r:id="rId9"/>
    <p:sldId id="264" r:id="rId10"/>
    <p:sldId id="271" r:id="rId11"/>
    <p:sldId id="257" r:id="rId12"/>
    <p:sldId id="258" r:id="rId13"/>
    <p:sldId id="260" r:id="rId14"/>
    <p:sldId id="291" r:id="rId15"/>
    <p:sldId id="293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56264C-2CBB-4A2F-A621-A6E6B0461192}" v="2" dt="2023-07-11T09:08:47.387"/>
    <p1510:client id="{B16F4A1B-B5FD-F6F2-04F5-D794B845F44D}" v="156" dt="2023-07-11T09:43:05.88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17"/>
    <p:restoredTop sz="94648"/>
  </p:normalViewPr>
  <p:slideViewPr>
    <p:cSldViewPr snapToGrid="0" snapToObjects="1">
      <p:cViewPr varScale="1">
        <p:scale>
          <a:sx n="107" d="100"/>
          <a:sy n="107" d="100"/>
        </p:scale>
        <p:origin x="1080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4FE63-8656-7D4B-ABA1-4648450EAEFF}" type="datetimeFigureOut">
              <a:rPr lang="en-US" smtClean="0"/>
              <a:t>3/19/24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0BD8-5CE4-E945-AFA4-2B1C2239FC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94298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4FE63-8656-7D4B-ABA1-4648450EAEFF}" type="datetimeFigureOut">
              <a:rPr lang="en-US" smtClean="0"/>
              <a:t>3/19/24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0BD8-5CE4-E945-AFA4-2B1C2239FC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237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4FE63-8656-7D4B-ABA1-4648450EAEFF}" type="datetimeFigureOut">
              <a:rPr lang="en-US" smtClean="0"/>
              <a:t>3/19/24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0BD8-5CE4-E945-AFA4-2B1C2239FC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0705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4FE63-8656-7D4B-ABA1-4648450EAEFF}" type="datetimeFigureOut">
              <a:rPr lang="en-US" smtClean="0"/>
              <a:t>3/19/24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0BD8-5CE4-E945-AFA4-2B1C2239FC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667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4FE63-8656-7D4B-ABA1-4648450EAEFF}" type="datetimeFigureOut">
              <a:rPr lang="en-US" smtClean="0"/>
              <a:t>3/19/24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0BD8-5CE4-E945-AFA4-2B1C2239FC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54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4FE63-8656-7D4B-ABA1-4648450EAEFF}" type="datetimeFigureOut">
              <a:rPr lang="en-US" smtClean="0"/>
              <a:t>3/19/24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0BD8-5CE4-E945-AFA4-2B1C2239FC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1267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4FE63-8656-7D4B-ABA1-4648450EAEFF}" type="datetimeFigureOut">
              <a:rPr lang="en-US" smtClean="0"/>
              <a:t>3/19/24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0BD8-5CE4-E945-AFA4-2B1C2239FC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470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4FE63-8656-7D4B-ABA1-4648450EAEFF}" type="datetimeFigureOut">
              <a:rPr lang="en-US" smtClean="0"/>
              <a:t>3/19/24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0BD8-5CE4-E945-AFA4-2B1C2239FC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797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4FE63-8656-7D4B-ABA1-4648450EAEFF}" type="datetimeFigureOut">
              <a:rPr lang="en-US" smtClean="0"/>
              <a:t>3/19/24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0BD8-5CE4-E945-AFA4-2B1C2239FC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541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4FE63-8656-7D4B-ABA1-4648450EAEFF}" type="datetimeFigureOut">
              <a:rPr lang="en-US" smtClean="0"/>
              <a:t>3/19/24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0BD8-5CE4-E945-AFA4-2B1C2239FC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038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4FE63-8656-7D4B-ABA1-4648450EAEFF}" type="datetimeFigureOut">
              <a:rPr lang="en-US" smtClean="0"/>
              <a:t>3/19/24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D60BD8-5CE4-E945-AFA4-2B1C2239FC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510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24FE63-8656-7D4B-ABA1-4648450EAEFF}" type="datetimeFigureOut">
              <a:rPr lang="en-US" smtClean="0"/>
              <a:t>3/19/24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D60BD8-5CE4-E945-AFA4-2B1C2239FC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56411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hyperlink" Target="https://vimeo.com/385207536/17195d0e8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28BDEF-AFCB-1D4E-8FE6-B5C8DD61AB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058" y="353137"/>
            <a:ext cx="4215962" cy="1325563"/>
          </a:xfrm>
        </p:spPr>
        <p:txBody>
          <a:bodyPr/>
          <a:lstStyle/>
          <a:p>
            <a:r>
              <a:rPr lang="en-US" b="1" dirty="0">
                <a:latin typeface="Avenir Book"/>
              </a:rPr>
              <a:t>Kate Marsh </a:t>
            </a:r>
            <a:endParaRPr lang="en-US" b="1" dirty="0">
              <a:latin typeface="Avenir Book" panose="02000503020000020003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65432A-1155-AB4C-8417-25B8713EBC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057" y="1678700"/>
            <a:ext cx="7043245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2400" dirty="0">
                <a:latin typeface="Avenir Book" panose="02000503020000020003" pitchFamily="2" charset="0"/>
              </a:rPr>
              <a:t>Disabled Artist – 23 years practice as professional dancer</a:t>
            </a:r>
          </a:p>
          <a:p>
            <a:r>
              <a:rPr lang="en-US" sz="2400" dirty="0">
                <a:latin typeface="Avenir Book" panose="02000503020000020003" pitchFamily="2" charset="0"/>
              </a:rPr>
              <a:t>PhD ‘ Taking Charge – Dance, Disability and Leadership’</a:t>
            </a:r>
          </a:p>
          <a:p>
            <a:r>
              <a:rPr lang="en-US" sz="2400" dirty="0">
                <a:latin typeface="Avenir Book" panose="02000503020000020003" pitchFamily="2" charset="0"/>
              </a:rPr>
              <a:t>Ongoing Practice-Research -  Research Fellow, C-</a:t>
            </a:r>
            <a:r>
              <a:rPr lang="en-US" sz="2400" dirty="0" err="1">
                <a:latin typeface="Avenir Book" panose="02000503020000020003" pitchFamily="2" charset="0"/>
              </a:rPr>
              <a:t>DaRE</a:t>
            </a:r>
            <a:r>
              <a:rPr lang="en-US" sz="2400" dirty="0">
                <a:latin typeface="Avenir Book" panose="02000503020000020003" pitchFamily="2" charset="0"/>
              </a:rPr>
              <a:t> - Coventry University, UK</a:t>
            </a:r>
          </a:p>
          <a:p>
            <a:r>
              <a:rPr lang="en-US" sz="2400" dirty="0">
                <a:latin typeface="Avenir Book"/>
              </a:rPr>
              <a:t>Producer/Curator</a:t>
            </a:r>
            <a:endParaRPr lang="en-US" sz="2400" dirty="0">
              <a:latin typeface="Avenir Book" panose="02000503020000020003" pitchFamily="2" charset="0"/>
            </a:endParaRPr>
          </a:p>
          <a:p>
            <a:pPr marL="0" indent="0">
              <a:buNone/>
            </a:pPr>
            <a:endParaRPr lang="en-US" sz="2400" dirty="0">
              <a:latin typeface="Avenir Book" panose="02000503020000020003" pitchFamily="2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9A7191E-CD73-FE4D-BDDD-F62133CCC0F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115" t="8095" r="4209" b="2558"/>
          <a:stretch/>
        </p:blipFill>
        <p:spPr>
          <a:xfrm>
            <a:off x="7527035" y="0"/>
            <a:ext cx="46649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0678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7F482-7BCA-9B42-9A9A-EBFE31585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latin typeface="Avenir Book" panose="02000503020000020003" pitchFamily="2" charset="0"/>
              </a:rPr>
              <a:t>The Space In-Between- Berlin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742E0A-80CE-904B-B32F-73B1F6FCDF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1705736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br>
              <a:rPr lang="en-GB" dirty="0"/>
            </a:br>
            <a:endParaRPr lang="en-GB" dirty="0"/>
          </a:p>
          <a:p>
            <a:pPr marL="0" indent="0" algn="ctr">
              <a:buNone/>
            </a:pPr>
            <a:r>
              <a:rPr lang="en-GB" dirty="0">
                <a:latin typeface="Avenir Book" panose="02000503020000020003" pitchFamily="2" charset="0"/>
                <a:hlinkClick r:id="rId2"/>
              </a:rPr>
              <a:t>https://vimeo.com/385207536/17195d0e8f</a:t>
            </a:r>
            <a:endParaRPr lang="en-GB" dirty="0">
              <a:latin typeface="Avenir Book" panose="02000503020000020003" pitchFamily="2" charset="0"/>
            </a:endParaRPr>
          </a:p>
          <a:p>
            <a:pPr marL="0" indent="0" algn="ctr">
              <a:buNone/>
            </a:pPr>
            <a:br>
              <a:rPr lang="en-GB" dirty="0"/>
            </a:b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72A249-D045-3141-A376-7888A60EC6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61576"/>
            <a:ext cx="5751040" cy="383402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66CDF25-674F-1B4A-B6E5-4AB5E613B2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1040" y="3461576"/>
            <a:ext cx="6440960" cy="4293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0858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4C4E616-75E4-5E4E-A9E6-156CC2AF78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5106" y="0"/>
            <a:ext cx="10287001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32B5DD8-0C81-4143-A79E-C32F08607F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7693" y="3022957"/>
            <a:ext cx="6246342" cy="416422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19B2F46-3DB4-8247-97F1-E37DB1D5A9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50342" y="-930300"/>
            <a:ext cx="6246342" cy="4164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6203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29211C7-B21B-8446-9AE6-11DFC99686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5239" y="0"/>
            <a:ext cx="10329780" cy="68865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6220B95-5282-2943-B004-8468C51501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772150" cy="38481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372929E-05A1-024C-8707-9B5E4775357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336472"/>
            <a:ext cx="577215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8360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82F2E0C-2C7F-2B4C-BE63-7CCFC57BD7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6987" y="0"/>
            <a:ext cx="7655013" cy="510334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AF6B876-AA1B-404C-99E5-B76BAFE834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57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4062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654341-63EF-BE4D-9CD5-D3F1890271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Recomendations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5AF1F8-6EFD-0743-BA6B-CE7F56667A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Paying disabled artists/leaders to work with </a:t>
            </a:r>
            <a:r>
              <a:rPr lang="en-US" dirty="0" err="1"/>
              <a:t>organisations</a:t>
            </a:r>
            <a:r>
              <a:rPr lang="en-US" dirty="0"/>
              <a:t> (on Projects and </a:t>
            </a:r>
            <a:r>
              <a:rPr lang="en-US" dirty="0" err="1"/>
              <a:t>organisational</a:t>
            </a:r>
            <a:r>
              <a:rPr lang="en-US" dirty="0"/>
              <a:t> strategy)</a:t>
            </a:r>
          </a:p>
          <a:p>
            <a:r>
              <a:rPr lang="en-US" dirty="0"/>
              <a:t>Inviting and paying disabled artists and leaders to decision making structures for example board membership.</a:t>
            </a:r>
          </a:p>
          <a:p>
            <a:r>
              <a:rPr lang="en-US" dirty="0"/>
              <a:t>Make time to nurture meaningful relationships with disabled artists so you can ask what they need. Not bringing them in as unpaid experts.</a:t>
            </a:r>
          </a:p>
          <a:p>
            <a:r>
              <a:rPr lang="en-GB" dirty="0"/>
              <a:t>Advisory panels with power and influence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26490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FEF77E-FBA7-CB3B-C2C2-B8FA0989B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cs typeface="Calibri Light"/>
              </a:rPr>
              <a:t>Some thoughts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28C3DB-95DD-397C-B304-A5AA663A3A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>
                <a:cs typeface="Calibri"/>
              </a:rPr>
              <a:t>Leadership might (arguably should) look different to existing structures</a:t>
            </a:r>
          </a:p>
          <a:p>
            <a:r>
              <a:rPr lang="en-GB" dirty="0">
                <a:cs typeface="Calibri"/>
              </a:rPr>
              <a:t>Trust and willingness to change is key</a:t>
            </a:r>
          </a:p>
          <a:p>
            <a:r>
              <a:rPr lang="en-GB" dirty="0">
                <a:cs typeface="Calibri"/>
              </a:rPr>
              <a:t>Resist the apprentice model and acknowledge the wealth of knowledge and experience held by disabled artists (this extends to artistic decisions, policy impact, budgets and finance) </a:t>
            </a:r>
          </a:p>
          <a:p>
            <a:endParaRPr lang="en-GB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99559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B43419-0AF8-FA4A-ABAB-24F051FE19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55430"/>
            <a:ext cx="6116781" cy="1192213"/>
          </a:xfrm>
        </p:spPr>
        <p:txBody>
          <a:bodyPr/>
          <a:lstStyle/>
          <a:p>
            <a:r>
              <a:rPr lang="en-US" b="1" dirty="0">
                <a:latin typeface="Avenir Book" panose="02000503020000020003" pitchFamily="2" charset="0"/>
              </a:rPr>
              <a:t>Change Makers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41E6AB-1E4E-534F-835B-7E3A909A6C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347643"/>
            <a:ext cx="7419109" cy="5145232"/>
          </a:xfrm>
        </p:spPr>
        <p:txBody>
          <a:bodyPr>
            <a:normAutofit/>
          </a:bodyPr>
          <a:lstStyle/>
          <a:p>
            <a:r>
              <a:rPr lang="en-US" sz="2600" dirty="0">
                <a:latin typeface="Avenir Book" panose="02000503020000020003" pitchFamily="2" charset="0"/>
              </a:rPr>
              <a:t>Arts Council England funded 18-month Leadership </a:t>
            </a:r>
            <a:r>
              <a:rPr lang="en-US" sz="2600" dirty="0" err="1">
                <a:latin typeface="Avenir Book" panose="02000503020000020003" pitchFamily="2" charset="0"/>
              </a:rPr>
              <a:t>programme</a:t>
            </a:r>
            <a:r>
              <a:rPr lang="en-US" sz="2600" dirty="0">
                <a:latin typeface="Avenir Book" panose="02000503020000020003" pitchFamily="2" charset="0"/>
              </a:rPr>
              <a:t> </a:t>
            </a:r>
          </a:p>
          <a:p>
            <a:r>
              <a:rPr lang="en-US" sz="2600" dirty="0">
                <a:latin typeface="Avenir Book" panose="02000503020000020003" pitchFamily="2" charset="0"/>
              </a:rPr>
              <a:t>21 Artists – exploring Otherness and lived experience through artistic practice</a:t>
            </a:r>
          </a:p>
          <a:p>
            <a:r>
              <a:rPr lang="en-US" sz="2600" dirty="0">
                <a:latin typeface="Avenir Book" panose="02000503020000020003" pitchFamily="2" charset="0"/>
              </a:rPr>
              <a:t>3  Development LABs hosted at Metal sites</a:t>
            </a:r>
          </a:p>
          <a:p>
            <a:r>
              <a:rPr lang="en-US" sz="2600" dirty="0">
                <a:latin typeface="Avenir Book" panose="02000503020000020003" pitchFamily="2" charset="0"/>
              </a:rPr>
              <a:t>New Commissions developed through residencies</a:t>
            </a:r>
          </a:p>
          <a:p>
            <a:r>
              <a:rPr lang="en-US" sz="2600" dirty="0">
                <a:latin typeface="Avenir Book" panose="02000503020000020003" pitchFamily="2" charset="0"/>
              </a:rPr>
              <a:t>Showcased at </a:t>
            </a:r>
            <a:r>
              <a:rPr lang="en-US" sz="2600" b="1" dirty="0">
                <a:latin typeface="Avenir Book" panose="02000503020000020003" pitchFamily="2" charset="0"/>
              </a:rPr>
              <a:t>South Bank Centre </a:t>
            </a:r>
            <a:r>
              <a:rPr lang="en-US" sz="2600" dirty="0">
                <a:latin typeface="Avenir Book" panose="02000503020000020003" pitchFamily="2" charset="0"/>
              </a:rPr>
              <a:t>(London), </a:t>
            </a:r>
            <a:r>
              <a:rPr lang="en-US" sz="2600" b="1" dirty="0">
                <a:latin typeface="Avenir Book" panose="02000503020000020003" pitchFamily="2" charset="0"/>
              </a:rPr>
              <a:t>Dada Fest </a:t>
            </a:r>
            <a:r>
              <a:rPr lang="en-US" sz="2600" dirty="0">
                <a:latin typeface="Avenir Book" panose="02000503020000020003" pitchFamily="2" charset="0"/>
              </a:rPr>
              <a:t>(Liverpool) and </a:t>
            </a:r>
            <a:r>
              <a:rPr lang="en-US" sz="2600" b="1" dirty="0">
                <a:latin typeface="Avenir Book" panose="02000503020000020003" pitchFamily="2" charset="0"/>
              </a:rPr>
              <a:t>No Limits Festival</a:t>
            </a:r>
            <a:r>
              <a:rPr lang="en-US" sz="2600" dirty="0">
                <a:latin typeface="Avenir Book" panose="02000503020000020003" pitchFamily="2" charset="0"/>
              </a:rPr>
              <a:t> (Berlin)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DBF239-DCBB-FD4B-991F-82B3681562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0100" y="0"/>
            <a:ext cx="37719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612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BE3BC7-74E9-7E4F-80DC-3D743577E1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Personal and </a:t>
            </a:r>
            <a:r>
              <a:rPr lang="en-US" dirty="0" err="1"/>
              <a:t>organisational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EE81E6-8F95-AA4F-8EDF-9574A51FD4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Long term collaboration between a disabled individual and an </a:t>
            </a:r>
            <a:r>
              <a:rPr lang="en-US" dirty="0" err="1"/>
              <a:t>organisation</a:t>
            </a:r>
            <a:r>
              <a:rPr lang="en-US" dirty="0"/>
              <a:t> allowed time to develop authentic links and networks. Additionally a 2 year </a:t>
            </a:r>
            <a:r>
              <a:rPr lang="en-US" dirty="0" err="1"/>
              <a:t>programme</a:t>
            </a:r>
            <a:r>
              <a:rPr lang="en-US" dirty="0"/>
              <a:t> meant embedding the learning across the whole </a:t>
            </a:r>
            <a:r>
              <a:rPr lang="en-US" dirty="0" err="1"/>
              <a:t>organisation</a:t>
            </a:r>
            <a:r>
              <a:rPr lang="en-US" dirty="0"/>
              <a:t>.</a:t>
            </a:r>
          </a:p>
          <a:p>
            <a:endParaRPr lang="en-US" dirty="0"/>
          </a:p>
          <a:p>
            <a:r>
              <a:rPr lang="en-US" dirty="0"/>
              <a:t>Space for disabled artists to share practice and thinking was crucial, on a practical note the project enabled several new artistic collaborations which continued to make more work and receive more support. </a:t>
            </a:r>
          </a:p>
          <a:p>
            <a:r>
              <a:rPr lang="en-US" dirty="0"/>
              <a:t>Being positioned as a leader through artistic practice and not prescribed by existing notions of leadership allowed space for me to move into leadership on my own terms (collective, collaborative, artistic) </a:t>
            </a:r>
          </a:p>
        </p:txBody>
      </p:sp>
    </p:spTree>
    <p:extLst>
      <p:ext uri="{BB962C8B-B14F-4D97-AF65-F5344CB8AC3E}">
        <p14:creationId xmlns:p14="http://schemas.microsoft.com/office/powerpoint/2010/main" val="9759077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E2D0675-B26D-D549-8265-4310BCF94F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31273" y="1244600"/>
            <a:ext cx="8420100" cy="56134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17B7F5A-F087-B748-9C6C-E0203A277C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500" y="0"/>
            <a:ext cx="5143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8072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D331F27B-6797-A047-BDE4-626E6DF2F0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24364"/>
            <a:ext cx="5968315" cy="397887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0412ADD-E445-264D-95BE-C4E36EEA06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170328"/>
            <a:ext cx="5968315" cy="397887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A193A32-08F6-264F-B8AB-4B785E6D31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8315" y="-890799"/>
            <a:ext cx="6941344" cy="46275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309D64F-F00F-4E40-84B7-E3FD37EB60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68315" y="3170328"/>
            <a:ext cx="6704858" cy="3687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0538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D9D59F-352D-204D-9E2C-889930EC69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8662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Avenir Book" panose="02000503020000020003" pitchFamily="2" charset="0"/>
              </a:rPr>
              <a:t>Impact of the Change Makers </a:t>
            </a:r>
            <a:r>
              <a:rPr lang="en-US" b="1" dirty="0" err="1">
                <a:latin typeface="Avenir Book" panose="02000503020000020003" pitchFamily="2" charset="0"/>
              </a:rPr>
              <a:t>programme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4BB15F-1D9F-7540-95FF-D53372A989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17412"/>
            <a:ext cx="10515600" cy="4823176"/>
          </a:xfrm>
        </p:spPr>
        <p:txBody>
          <a:bodyPr vert="horz" lIns="91440" tIns="45720" rIns="91440" bIns="45720" rtlCol="0" anchor="t">
            <a:noAutofit/>
          </a:bodyPr>
          <a:lstStyle/>
          <a:p>
            <a:endParaRPr lang="en-US" sz="2400" dirty="0">
              <a:latin typeface="Avenir Book" panose="02000503020000020003" pitchFamily="2" charset="0"/>
            </a:endParaRPr>
          </a:p>
          <a:p>
            <a:r>
              <a:rPr lang="en-US" sz="2200" dirty="0">
                <a:latin typeface="Avenir Book"/>
              </a:rPr>
              <a:t>Spaces for disabled artists are currently marginal. My Change Makers </a:t>
            </a:r>
            <a:r>
              <a:rPr lang="en-US" sz="2200" dirty="0" err="1">
                <a:latin typeface="Avenir Book"/>
              </a:rPr>
              <a:t>programme</a:t>
            </a:r>
            <a:r>
              <a:rPr lang="en-US" sz="2200" dirty="0">
                <a:latin typeface="Avenir Book"/>
              </a:rPr>
              <a:t> with Metal proposed a continuation of work that will bring about radical change for artists who are made absent by existing funding, programming and support structures. </a:t>
            </a:r>
            <a:endParaRPr lang="en-US" sz="2200" dirty="0">
              <a:latin typeface="Avenir Book" panose="02000503020000020003" pitchFamily="2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200" dirty="0" err="1">
                <a:latin typeface="Avenir Book" panose="02000503020000020003" pitchFamily="2" charset="0"/>
              </a:rPr>
              <a:t>Prioritising</a:t>
            </a:r>
            <a:r>
              <a:rPr lang="en-US" sz="2200" dirty="0">
                <a:latin typeface="Avenir Book" panose="02000503020000020003" pitchFamily="2" charset="0"/>
              </a:rPr>
              <a:t> networks led by disabled artists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>
                <a:latin typeface="Avenir Book" panose="02000503020000020003" pitchFamily="2" charset="0"/>
              </a:rPr>
              <a:t>Valuing artistic practice and research</a:t>
            </a:r>
          </a:p>
          <a:p>
            <a:pPr marL="0" indent="0">
              <a:buNone/>
            </a:pPr>
            <a:endParaRPr lang="en-US" sz="2200" dirty="0">
              <a:latin typeface="Avenir Book" panose="02000503020000020003" pitchFamily="2" charset="0"/>
            </a:endParaRPr>
          </a:p>
          <a:p>
            <a:r>
              <a:rPr lang="en-US" sz="2200" dirty="0">
                <a:latin typeface="Avenir Book" panose="02000503020000020003" pitchFamily="2" charset="0"/>
              </a:rPr>
              <a:t>Our </a:t>
            </a:r>
            <a:r>
              <a:rPr lang="en-US" sz="2200" dirty="0" err="1">
                <a:latin typeface="Avenir Book" panose="02000503020000020003" pitchFamily="2" charset="0"/>
              </a:rPr>
              <a:t>programme</a:t>
            </a:r>
            <a:r>
              <a:rPr lang="en-US" sz="2200" dirty="0">
                <a:latin typeface="Avenir Book" panose="02000503020000020003" pitchFamily="2" charset="0"/>
              </a:rPr>
              <a:t> created space, capacity and development opportunities for disabled and marginalized artists to own and use on their self-directed terms.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>
                <a:latin typeface="Avenir Book" panose="02000503020000020003" pitchFamily="2" charset="0"/>
              </a:rPr>
              <a:t>Focus on Autonomy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200" dirty="0">
                <a:latin typeface="Avenir Book" panose="02000503020000020003" pitchFamily="2" charset="0"/>
              </a:rPr>
              <a:t>Privileging knowledge of disabled artists</a:t>
            </a:r>
          </a:p>
        </p:txBody>
      </p:sp>
    </p:spTree>
    <p:extLst>
      <p:ext uri="{BB962C8B-B14F-4D97-AF65-F5344CB8AC3E}">
        <p14:creationId xmlns:p14="http://schemas.microsoft.com/office/powerpoint/2010/main" val="22826116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1CBD0C-ACD9-4C49-9F79-3CC732E3D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latin typeface="Avenir Book" panose="02000503020000020003" pitchFamily="2" charset="0"/>
              </a:rPr>
              <a:t>Impact of the Change Makers </a:t>
            </a:r>
            <a:r>
              <a:rPr lang="en-US" b="1" dirty="0" err="1">
                <a:latin typeface="Avenir Book" panose="02000503020000020003" pitchFamily="2" charset="0"/>
              </a:rPr>
              <a:t>Programme</a:t>
            </a:r>
            <a:r>
              <a:rPr lang="en-US" b="1" dirty="0">
                <a:latin typeface="Avenir Book" panose="02000503020000020003" pitchFamily="2" charset="0"/>
              </a:rPr>
              <a:t> </a:t>
            </a:r>
            <a:r>
              <a:rPr lang="en-US" b="1" dirty="0" err="1">
                <a:latin typeface="Avenir Book" panose="02000503020000020003" pitchFamily="2" charset="0"/>
              </a:rPr>
              <a:t>Ctd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C33936-8B48-E546-A742-5062F69913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venir Book" panose="02000503020000020003" pitchFamily="2" charset="0"/>
              </a:rPr>
              <a:t>It created sustained, visible and tangible legacy for artists who are currently forced into normative structures in the arts </a:t>
            </a:r>
          </a:p>
          <a:p>
            <a:r>
              <a:rPr lang="en-US" dirty="0">
                <a:latin typeface="Avenir Book" panose="02000503020000020003" pitchFamily="2" charset="0"/>
              </a:rPr>
              <a:t>Through profile and practice, it created alternative narratives, and strategies to challenge and resist the boundaries that restrict them. </a:t>
            </a:r>
          </a:p>
          <a:p>
            <a:r>
              <a:rPr lang="en-US" dirty="0">
                <a:latin typeface="Avenir Book" panose="02000503020000020003" pitchFamily="2" charset="0"/>
              </a:rPr>
              <a:t>By focusing on deep process and research practice as opposed to ‘access’ and ‘marketable product’ that continues to serve the mainstream, this </a:t>
            </a:r>
            <a:r>
              <a:rPr lang="en-US" dirty="0" err="1">
                <a:latin typeface="Avenir Book" panose="02000503020000020003" pitchFamily="2" charset="0"/>
              </a:rPr>
              <a:t>programme</a:t>
            </a:r>
            <a:r>
              <a:rPr lang="en-US" dirty="0">
                <a:latin typeface="Avenir Book" panose="02000503020000020003" pitchFamily="2" charset="0"/>
              </a:rPr>
              <a:t> was authentic, radical and change making. 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64118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6EE7C9-BFD1-DC45-A402-249E0A13E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2530" y="534787"/>
            <a:ext cx="6022973" cy="1077229"/>
          </a:xfrm>
        </p:spPr>
        <p:txBody>
          <a:bodyPr>
            <a:normAutofit/>
          </a:bodyPr>
          <a:lstStyle/>
          <a:p>
            <a:r>
              <a:rPr lang="en-GB" b="1" dirty="0">
                <a:latin typeface="Avenir Book" panose="02000503020000020003" pitchFamily="2" charset="0"/>
              </a:rPr>
              <a:t>Purpose and Ambition</a:t>
            </a:r>
            <a:endParaRPr lang="en-US" b="1" dirty="0">
              <a:latin typeface="Helvetica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25821F-689A-E248-8CD9-863892E7B2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2530" y="1799867"/>
            <a:ext cx="9477609" cy="399782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dirty="0">
                <a:latin typeface="Avenir Book" panose="02000503020000020003" pitchFamily="2" charset="0"/>
              </a:rPr>
              <a:t> </a:t>
            </a:r>
          </a:p>
          <a:p>
            <a:pPr lvl="0"/>
            <a:r>
              <a:rPr lang="en-GB" dirty="0">
                <a:latin typeface="Avenir Book" panose="02000503020000020003" pitchFamily="2" charset="0"/>
              </a:rPr>
              <a:t>Sustained professional development and creative opportunities for disabled artists</a:t>
            </a:r>
          </a:p>
          <a:p>
            <a:r>
              <a:rPr lang="en-GB" dirty="0">
                <a:latin typeface="Avenir Book" panose="02000503020000020003" pitchFamily="2" charset="0"/>
              </a:rPr>
              <a:t>New Networks and Collaborators</a:t>
            </a:r>
          </a:p>
          <a:p>
            <a:pPr lvl="0"/>
            <a:r>
              <a:rPr lang="en-GB" dirty="0">
                <a:latin typeface="Avenir Book" panose="02000503020000020003" pitchFamily="2" charset="0"/>
              </a:rPr>
              <a:t>Valuing artists knowledge and sharing through peer learning</a:t>
            </a:r>
          </a:p>
          <a:p>
            <a:pPr lvl="0"/>
            <a:r>
              <a:rPr lang="en-GB" dirty="0">
                <a:latin typeface="Avenir Book" panose="02000503020000020003" pitchFamily="2" charset="0"/>
              </a:rPr>
              <a:t>Reclaiming/creating new narratives</a:t>
            </a:r>
          </a:p>
          <a:p>
            <a:pPr lvl="0"/>
            <a:r>
              <a:rPr lang="en-GB" dirty="0">
                <a:latin typeface="Avenir Book" panose="02000503020000020003" pitchFamily="2" charset="0"/>
              </a:rPr>
              <a:t>Bringing profile and visibility to artists</a:t>
            </a:r>
          </a:p>
          <a:p>
            <a:pPr lvl="0"/>
            <a:r>
              <a:rPr lang="en-GB" dirty="0">
                <a:latin typeface="Avenir Book" panose="02000503020000020003" pitchFamily="2" charset="0"/>
              </a:rPr>
              <a:t>Commission of new works</a:t>
            </a:r>
          </a:p>
          <a:p>
            <a:pPr lvl="0"/>
            <a:r>
              <a:rPr lang="en-GB" dirty="0">
                <a:latin typeface="Avenir Book" panose="02000503020000020003" pitchFamily="2" charset="0"/>
              </a:rPr>
              <a:t>Leading by example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02480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4F8B098-8B6A-6D47-8C01-27C970B46F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0568" y="3052120"/>
            <a:ext cx="6766009" cy="380588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3B49D6B-EB5E-C242-A532-6899A784F7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68602" y="-729048"/>
            <a:ext cx="6406841" cy="379352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5953E04-D77E-4343-B163-6DFAFED4F4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5410" y="3064476"/>
            <a:ext cx="6336590" cy="37935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BB8AD55-F43E-8642-B68A-B5F73232D5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5410" y="-654908"/>
            <a:ext cx="6656172" cy="3744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5686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7684</TotalTime>
  <Words>539</Words>
  <Application>Microsoft Macintosh PowerPoint</Application>
  <PresentationFormat>Widescreen</PresentationFormat>
  <Paragraphs>51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Avenir Book</vt:lpstr>
      <vt:lpstr>Calibri</vt:lpstr>
      <vt:lpstr>Calibri Light</vt:lpstr>
      <vt:lpstr>Helvetica</vt:lpstr>
      <vt:lpstr>Office Theme</vt:lpstr>
      <vt:lpstr>Kate Marsh </vt:lpstr>
      <vt:lpstr>Change Makers </vt:lpstr>
      <vt:lpstr>Learning Personal and organisational </vt:lpstr>
      <vt:lpstr>PowerPoint Presentation</vt:lpstr>
      <vt:lpstr>PowerPoint Presentation</vt:lpstr>
      <vt:lpstr>Impact of the Change Makers programme </vt:lpstr>
      <vt:lpstr>Impact of the Change Makers Programme Ctd</vt:lpstr>
      <vt:lpstr>Purpose and Ambition</vt:lpstr>
      <vt:lpstr>PowerPoint Presentation</vt:lpstr>
      <vt:lpstr>The Space In-Between- Berlin </vt:lpstr>
      <vt:lpstr>PowerPoint Presentation</vt:lpstr>
      <vt:lpstr>PowerPoint Presentation</vt:lpstr>
      <vt:lpstr>PowerPoint Presentation</vt:lpstr>
      <vt:lpstr>Recomendations</vt:lpstr>
      <vt:lpstr>Some thoughts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Ruth Campbell-Ekins</dc:creator>
  <cp:lastModifiedBy>Kate Marsh</cp:lastModifiedBy>
  <cp:revision>51</cp:revision>
  <dcterms:created xsi:type="dcterms:W3CDTF">2020-01-20T10:19:57Z</dcterms:created>
  <dcterms:modified xsi:type="dcterms:W3CDTF">2024-03-19T10:48:29Z</dcterms:modified>
</cp:coreProperties>
</file>